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tkinson Hyperlegible" charset="1" panose="00000000000000000000"/>
      <p:regular r:id="rId16"/>
    </p:embeddedFont>
    <p:embeddedFont>
      <p:font typeface="TT Norms Std Condensed" charset="1" panose="02000506030000020003"/>
      <p:regular r:id="rId17"/>
    </p:embeddedFont>
    <p:embeddedFont>
      <p:font typeface="Open Sans Light" charset="1" panose="00000000000000000000"/>
      <p:regular r:id="rId18"/>
    </p:embeddedFont>
    <p:embeddedFont>
      <p:font typeface="TT Norms Std Condensed Bold" charset="1" panose="020008060200000200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1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3258A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1999"/>
            </a:blip>
            <a:stretch>
              <a:fillRect l="0" t="-46899" r="0" b="-11976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17078" y="3321868"/>
            <a:ext cx="17053845" cy="267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85"/>
              </a:lnSpc>
            </a:pPr>
            <a:r>
              <a:rPr lang="en-US" sz="8468">
                <a:solidFill>
                  <a:srgbClr val="FFFFFF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rPr>
              <a:t>CLUSTERING AND INDUCTIVE LOGIC PROGRAMMING (ILP)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150499" y="6451351"/>
            <a:ext cx="9987003" cy="577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55"/>
              </a:lnSpc>
              <a:spcBef>
                <a:spcPct val="0"/>
              </a:spcBef>
            </a:pPr>
            <a:r>
              <a:rPr lang="en-US" sz="4125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 A Comparative Overview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2558" y="824856"/>
            <a:ext cx="4651615" cy="4194181"/>
            <a:chOff x="0" y="0"/>
            <a:chExt cx="1289257" cy="1162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257" cy="1162473"/>
            </a:xfrm>
            <a:custGeom>
              <a:avLst/>
              <a:gdLst/>
              <a:ahLst/>
              <a:cxnLst/>
              <a:rect r="r" b="b" t="t" l="l"/>
              <a:pathLst>
                <a:path h="1162473" w="1289257">
                  <a:moveTo>
                    <a:pt x="78225" y="0"/>
                  </a:moveTo>
                  <a:lnTo>
                    <a:pt x="1211033" y="0"/>
                  </a:lnTo>
                  <a:cubicBezTo>
                    <a:pt x="1231779" y="0"/>
                    <a:pt x="1251676" y="8241"/>
                    <a:pt x="1266346" y="22911"/>
                  </a:cubicBezTo>
                  <a:cubicBezTo>
                    <a:pt x="1281016" y="37581"/>
                    <a:pt x="1289257" y="57478"/>
                    <a:pt x="1289257" y="78225"/>
                  </a:cubicBezTo>
                  <a:lnTo>
                    <a:pt x="1289257" y="1084249"/>
                  </a:lnTo>
                  <a:cubicBezTo>
                    <a:pt x="1289257" y="1104995"/>
                    <a:pt x="1281016" y="1124892"/>
                    <a:pt x="1266346" y="1139562"/>
                  </a:cubicBezTo>
                  <a:cubicBezTo>
                    <a:pt x="1251676" y="1154232"/>
                    <a:pt x="1231779" y="1162473"/>
                    <a:pt x="1211033" y="1162473"/>
                  </a:cubicBezTo>
                  <a:lnTo>
                    <a:pt x="78225" y="1162473"/>
                  </a:lnTo>
                  <a:cubicBezTo>
                    <a:pt x="57478" y="1162473"/>
                    <a:pt x="37581" y="1154232"/>
                    <a:pt x="22911" y="1139562"/>
                  </a:cubicBezTo>
                  <a:cubicBezTo>
                    <a:pt x="8241" y="1124892"/>
                    <a:pt x="0" y="1104995"/>
                    <a:pt x="0" y="1084249"/>
                  </a:cubicBezTo>
                  <a:lnTo>
                    <a:pt x="0" y="78225"/>
                  </a:lnTo>
                  <a:cubicBezTo>
                    <a:pt x="0" y="57478"/>
                    <a:pt x="8241" y="37581"/>
                    <a:pt x="22911" y="22911"/>
                  </a:cubicBezTo>
                  <a:cubicBezTo>
                    <a:pt x="37581" y="8241"/>
                    <a:pt x="57478" y="0"/>
                    <a:pt x="782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289257" cy="1229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21458" y="2718024"/>
            <a:ext cx="4083629" cy="6359276"/>
            <a:chOff x="0" y="0"/>
            <a:chExt cx="772112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72112" cy="1202380"/>
            </a:xfrm>
            <a:custGeom>
              <a:avLst/>
              <a:gdLst/>
              <a:ahLst/>
              <a:cxnLst/>
              <a:rect r="r" b="b" t="t" l="l"/>
              <a:pathLst>
                <a:path h="1202380" w="772112">
                  <a:moveTo>
                    <a:pt x="102376" y="0"/>
                  </a:moveTo>
                  <a:lnTo>
                    <a:pt x="669737" y="0"/>
                  </a:lnTo>
                  <a:cubicBezTo>
                    <a:pt x="696888" y="0"/>
                    <a:pt x="722928" y="10786"/>
                    <a:pt x="742127" y="29985"/>
                  </a:cubicBezTo>
                  <a:cubicBezTo>
                    <a:pt x="761326" y="49184"/>
                    <a:pt x="772112" y="75224"/>
                    <a:pt x="772112" y="102376"/>
                  </a:cubicBezTo>
                  <a:lnTo>
                    <a:pt x="772112" y="1100005"/>
                  </a:lnTo>
                  <a:cubicBezTo>
                    <a:pt x="772112" y="1156545"/>
                    <a:pt x="726277" y="1202380"/>
                    <a:pt x="669737" y="1202380"/>
                  </a:cubicBezTo>
                  <a:lnTo>
                    <a:pt x="102376" y="1202380"/>
                  </a:lnTo>
                  <a:cubicBezTo>
                    <a:pt x="75224" y="1202380"/>
                    <a:pt x="49184" y="1191594"/>
                    <a:pt x="29985" y="1172395"/>
                  </a:cubicBezTo>
                  <a:cubicBezTo>
                    <a:pt x="10786" y="1153196"/>
                    <a:pt x="0" y="1127156"/>
                    <a:pt x="0" y="1100005"/>
                  </a:cubicBezTo>
                  <a:lnTo>
                    <a:pt x="0" y="102376"/>
                  </a:lnTo>
                  <a:cubicBezTo>
                    <a:pt x="0" y="75224"/>
                    <a:pt x="10786" y="49184"/>
                    <a:pt x="29985" y="29985"/>
                  </a:cubicBezTo>
                  <a:cubicBezTo>
                    <a:pt x="49184" y="10786"/>
                    <a:pt x="75224" y="0"/>
                    <a:pt x="102376" y="0"/>
                  </a:cubicBezTo>
                  <a:close/>
                </a:path>
              </a:pathLst>
            </a:custGeom>
            <a:blipFill>
              <a:blip r:embed="rId2"/>
              <a:stretch>
                <a:fillRect l="-27863" t="0" r="-2786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555067" y="5230196"/>
            <a:ext cx="4095409" cy="5674735"/>
            <a:chOff x="0" y="0"/>
            <a:chExt cx="899901" cy="1246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9901" cy="1246933"/>
            </a:xfrm>
            <a:custGeom>
              <a:avLst/>
              <a:gdLst/>
              <a:ahLst/>
              <a:cxnLst/>
              <a:rect r="r" b="b" t="t" l="l"/>
              <a:pathLst>
                <a:path h="1246933" w="899901">
                  <a:moveTo>
                    <a:pt x="109643" y="0"/>
                  </a:moveTo>
                  <a:lnTo>
                    <a:pt x="790259" y="0"/>
                  </a:lnTo>
                  <a:cubicBezTo>
                    <a:pt x="819338" y="0"/>
                    <a:pt x="847226" y="11552"/>
                    <a:pt x="867788" y="32114"/>
                  </a:cubicBezTo>
                  <a:cubicBezTo>
                    <a:pt x="888350" y="52676"/>
                    <a:pt x="899901" y="80564"/>
                    <a:pt x="899901" y="109643"/>
                  </a:cubicBezTo>
                  <a:lnTo>
                    <a:pt x="899901" y="1137291"/>
                  </a:lnTo>
                  <a:cubicBezTo>
                    <a:pt x="899901" y="1166370"/>
                    <a:pt x="888350" y="1194258"/>
                    <a:pt x="867788" y="1214820"/>
                  </a:cubicBezTo>
                  <a:cubicBezTo>
                    <a:pt x="847226" y="1235382"/>
                    <a:pt x="819338" y="1246933"/>
                    <a:pt x="790259" y="1246933"/>
                  </a:cubicBezTo>
                  <a:lnTo>
                    <a:pt x="109643" y="1246933"/>
                  </a:lnTo>
                  <a:cubicBezTo>
                    <a:pt x="80564" y="1246933"/>
                    <a:pt x="52676" y="1235382"/>
                    <a:pt x="32114" y="1214820"/>
                  </a:cubicBezTo>
                  <a:cubicBezTo>
                    <a:pt x="11552" y="1194258"/>
                    <a:pt x="0" y="1166370"/>
                    <a:pt x="0" y="1137291"/>
                  </a:cubicBezTo>
                  <a:lnTo>
                    <a:pt x="0" y="109643"/>
                  </a:lnTo>
                  <a:cubicBezTo>
                    <a:pt x="0" y="80564"/>
                    <a:pt x="11552" y="52676"/>
                    <a:pt x="32114" y="32114"/>
                  </a:cubicBezTo>
                  <a:cubicBezTo>
                    <a:pt x="52676" y="11552"/>
                    <a:pt x="80564" y="0"/>
                    <a:pt x="109643" y="0"/>
                  </a:cubicBezTo>
                  <a:close/>
                </a:path>
              </a:pathLst>
            </a:custGeom>
            <a:blipFill>
              <a:blip r:embed="rId3"/>
              <a:stretch>
                <a:fillRect l="-19281" t="0" r="-1928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112692" y="2921947"/>
            <a:ext cx="7376527" cy="1885373"/>
            <a:chOff x="0" y="0"/>
            <a:chExt cx="1942789" cy="49655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942789" cy="496559"/>
            </a:xfrm>
            <a:custGeom>
              <a:avLst/>
              <a:gdLst/>
              <a:ahLst/>
              <a:cxnLst/>
              <a:rect r="r" b="b" t="t" l="l"/>
              <a:pathLst>
                <a:path h="496559" w="1942789">
                  <a:moveTo>
                    <a:pt x="28337" y="0"/>
                  </a:moveTo>
                  <a:lnTo>
                    <a:pt x="1914452" y="0"/>
                  </a:lnTo>
                  <a:cubicBezTo>
                    <a:pt x="1930102" y="0"/>
                    <a:pt x="1942789" y="12687"/>
                    <a:pt x="1942789" y="28337"/>
                  </a:cubicBezTo>
                  <a:lnTo>
                    <a:pt x="1942789" y="468222"/>
                  </a:lnTo>
                  <a:cubicBezTo>
                    <a:pt x="1942789" y="475737"/>
                    <a:pt x="1939803" y="482945"/>
                    <a:pt x="1934489" y="488259"/>
                  </a:cubicBezTo>
                  <a:cubicBezTo>
                    <a:pt x="1929175" y="493574"/>
                    <a:pt x="1921967" y="496559"/>
                    <a:pt x="1914452" y="496559"/>
                  </a:cubicBezTo>
                  <a:lnTo>
                    <a:pt x="28337" y="496559"/>
                  </a:lnTo>
                  <a:cubicBezTo>
                    <a:pt x="20822" y="496559"/>
                    <a:pt x="13614" y="493574"/>
                    <a:pt x="8300" y="488259"/>
                  </a:cubicBezTo>
                  <a:cubicBezTo>
                    <a:pt x="2986" y="482945"/>
                    <a:pt x="0" y="475737"/>
                    <a:pt x="0" y="468222"/>
                  </a:cubicBezTo>
                  <a:lnTo>
                    <a:pt x="0" y="28337"/>
                  </a:lnTo>
                  <a:cubicBezTo>
                    <a:pt x="0" y="12687"/>
                    <a:pt x="12687" y="0"/>
                    <a:pt x="28337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1942789" cy="5632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643161" y="3165472"/>
            <a:ext cx="534286" cy="53428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144000" y="5019038"/>
            <a:ext cx="7376527" cy="1885373"/>
            <a:chOff x="0" y="0"/>
            <a:chExt cx="1942789" cy="49655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42789" cy="496559"/>
            </a:xfrm>
            <a:custGeom>
              <a:avLst/>
              <a:gdLst/>
              <a:ahLst/>
              <a:cxnLst/>
              <a:rect r="r" b="b" t="t" l="l"/>
              <a:pathLst>
                <a:path h="496559" w="1942789">
                  <a:moveTo>
                    <a:pt x="28337" y="0"/>
                  </a:moveTo>
                  <a:lnTo>
                    <a:pt x="1914452" y="0"/>
                  </a:lnTo>
                  <a:cubicBezTo>
                    <a:pt x="1930102" y="0"/>
                    <a:pt x="1942789" y="12687"/>
                    <a:pt x="1942789" y="28337"/>
                  </a:cubicBezTo>
                  <a:lnTo>
                    <a:pt x="1942789" y="468222"/>
                  </a:lnTo>
                  <a:cubicBezTo>
                    <a:pt x="1942789" y="475737"/>
                    <a:pt x="1939803" y="482945"/>
                    <a:pt x="1934489" y="488259"/>
                  </a:cubicBezTo>
                  <a:cubicBezTo>
                    <a:pt x="1929175" y="493574"/>
                    <a:pt x="1921967" y="496559"/>
                    <a:pt x="1914452" y="496559"/>
                  </a:cubicBezTo>
                  <a:lnTo>
                    <a:pt x="28337" y="496559"/>
                  </a:lnTo>
                  <a:cubicBezTo>
                    <a:pt x="20822" y="496559"/>
                    <a:pt x="13614" y="493574"/>
                    <a:pt x="8300" y="488259"/>
                  </a:cubicBezTo>
                  <a:cubicBezTo>
                    <a:pt x="2986" y="482945"/>
                    <a:pt x="0" y="475737"/>
                    <a:pt x="0" y="468222"/>
                  </a:cubicBezTo>
                  <a:lnTo>
                    <a:pt x="0" y="28337"/>
                  </a:lnTo>
                  <a:cubicBezTo>
                    <a:pt x="0" y="12687"/>
                    <a:pt x="12687" y="0"/>
                    <a:pt x="28337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1942789" cy="5632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674468" y="5262562"/>
            <a:ext cx="534286" cy="534286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144000" y="7113961"/>
            <a:ext cx="7376527" cy="1885373"/>
            <a:chOff x="0" y="0"/>
            <a:chExt cx="1942789" cy="496559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942789" cy="496559"/>
            </a:xfrm>
            <a:custGeom>
              <a:avLst/>
              <a:gdLst/>
              <a:ahLst/>
              <a:cxnLst/>
              <a:rect r="r" b="b" t="t" l="l"/>
              <a:pathLst>
                <a:path h="496559" w="1942789">
                  <a:moveTo>
                    <a:pt x="28337" y="0"/>
                  </a:moveTo>
                  <a:lnTo>
                    <a:pt x="1914452" y="0"/>
                  </a:lnTo>
                  <a:cubicBezTo>
                    <a:pt x="1930102" y="0"/>
                    <a:pt x="1942789" y="12687"/>
                    <a:pt x="1942789" y="28337"/>
                  </a:cubicBezTo>
                  <a:lnTo>
                    <a:pt x="1942789" y="468222"/>
                  </a:lnTo>
                  <a:cubicBezTo>
                    <a:pt x="1942789" y="475737"/>
                    <a:pt x="1939803" y="482945"/>
                    <a:pt x="1934489" y="488259"/>
                  </a:cubicBezTo>
                  <a:cubicBezTo>
                    <a:pt x="1929175" y="493574"/>
                    <a:pt x="1921967" y="496559"/>
                    <a:pt x="1914452" y="496559"/>
                  </a:cubicBezTo>
                  <a:lnTo>
                    <a:pt x="28337" y="496559"/>
                  </a:lnTo>
                  <a:cubicBezTo>
                    <a:pt x="20822" y="496559"/>
                    <a:pt x="13614" y="493574"/>
                    <a:pt x="8300" y="488259"/>
                  </a:cubicBezTo>
                  <a:cubicBezTo>
                    <a:pt x="2986" y="482945"/>
                    <a:pt x="0" y="475737"/>
                    <a:pt x="0" y="468222"/>
                  </a:cubicBezTo>
                  <a:lnTo>
                    <a:pt x="0" y="28337"/>
                  </a:lnTo>
                  <a:cubicBezTo>
                    <a:pt x="0" y="12687"/>
                    <a:pt x="12687" y="0"/>
                    <a:pt x="28337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1942789" cy="5632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674468" y="7357485"/>
            <a:ext cx="534286" cy="534286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7849085" y="1299016"/>
            <a:ext cx="8954364" cy="899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19"/>
              </a:lnSpc>
            </a:pPr>
            <a:r>
              <a:rPr lang="en-US" sz="6000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Conclusion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9719653" y="3275005"/>
            <a:ext cx="381301" cy="395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3"/>
              </a:lnSpc>
            </a:pPr>
            <a:r>
              <a:rPr lang="en-US" sz="2799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522040" y="3089272"/>
            <a:ext cx="5493943" cy="1433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6"/>
              </a:lnSpc>
            </a:pPr>
            <a:r>
              <a:rPr lang="en-US" sz="2534" spc="19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Clustering is effective for exploratory grouping with unlabeled data.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750961" y="5372096"/>
            <a:ext cx="381301" cy="395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3"/>
              </a:lnSpc>
            </a:pPr>
            <a:r>
              <a:rPr lang="en-US" sz="2799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553347" y="5186362"/>
            <a:ext cx="5493943" cy="1433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6"/>
              </a:lnSpc>
            </a:pPr>
            <a:r>
              <a:rPr lang="en-US" sz="2534" spc="19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ILP excels in learning interpretable rules from labeled examples.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750961" y="7467019"/>
            <a:ext cx="381301" cy="3950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3"/>
              </a:lnSpc>
            </a:pPr>
            <a:r>
              <a:rPr lang="en-US" sz="2799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553347" y="7281285"/>
            <a:ext cx="5493943" cy="1433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26"/>
              </a:lnSpc>
            </a:pPr>
            <a:r>
              <a:rPr lang="en-US" sz="2534" spc="19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Choosing between them depends on the problem and data type.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2558" y="824856"/>
            <a:ext cx="4651615" cy="4194181"/>
            <a:chOff x="0" y="0"/>
            <a:chExt cx="1289257" cy="1162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257" cy="1162473"/>
            </a:xfrm>
            <a:custGeom>
              <a:avLst/>
              <a:gdLst/>
              <a:ahLst/>
              <a:cxnLst/>
              <a:rect r="r" b="b" t="t" l="l"/>
              <a:pathLst>
                <a:path h="1162473" w="1289257">
                  <a:moveTo>
                    <a:pt x="78225" y="0"/>
                  </a:moveTo>
                  <a:lnTo>
                    <a:pt x="1211033" y="0"/>
                  </a:lnTo>
                  <a:cubicBezTo>
                    <a:pt x="1231779" y="0"/>
                    <a:pt x="1251676" y="8241"/>
                    <a:pt x="1266346" y="22911"/>
                  </a:cubicBezTo>
                  <a:cubicBezTo>
                    <a:pt x="1281016" y="37581"/>
                    <a:pt x="1289257" y="57478"/>
                    <a:pt x="1289257" y="78225"/>
                  </a:cubicBezTo>
                  <a:lnTo>
                    <a:pt x="1289257" y="1084249"/>
                  </a:lnTo>
                  <a:cubicBezTo>
                    <a:pt x="1289257" y="1104995"/>
                    <a:pt x="1281016" y="1124892"/>
                    <a:pt x="1266346" y="1139562"/>
                  </a:cubicBezTo>
                  <a:cubicBezTo>
                    <a:pt x="1251676" y="1154232"/>
                    <a:pt x="1231779" y="1162473"/>
                    <a:pt x="1211033" y="1162473"/>
                  </a:cubicBezTo>
                  <a:lnTo>
                    <a:pt x="78225" y="1162473"/>
                  </a:lnTo>
                  <a:cubicBezTo>
                    <a:pt x="57478" y="1162473"/>
                    <a:pt x="37581" y="1154232"/>
                    <a:pt x="22911" y="1139562"/>
                  </a:cubicBezTo>
                  <a:cubicBezTo>
                    <a:pt x="8241" y="1124892"/>
                    <a:pt x="0" y="1104995"/>
                    <a:pt x="0" y="1084249"/>
                  </a:cubicBezTo>
                  <a:lnTo>
                    <a:pt x="0" y="78225"/>
                  </a:lnTo>
                  <a:cubicBezTo>
                    <a:pt x="0" y="57478"/>
                    <a:pt x="8241" y="37581"/>
                    <a:pt x="22911" y="22911"/>
                  </a:cubicBezTo>
                  <a:cubicBezTo>
                    <a:pt x="37581" y="8241"/>
                    <a:pt x="57478" y="0"/>
                    <a:pt x="782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289257" cy="1229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21458" y="2718024"/>
            <a:ext cx="4083629" cy="6359276"/>
            <a:chOff x="0" y="0"/>
            <a:chExt cx="772112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72112" cy="1202380"/>
            </a:xfrm>
            <a:custGeom>
              <a:avLst/>
              <a:gdLst/>
              <a:ahLst/>
              <a:cxnLst/>
              <a:rect r="r" b="b" t="t" l="l"/>
              <a:pathLst>
                <a:path h="1202380" w="772112">
                  <a:moveTo>
                    <a:pt x="102376" y="0"/>
                  </a:moveTo>
                  <a:lnTo>
                    <a:pt x="669737" y="0"/>
                  </a:lnTo>
                  <a:cubicBezTo>
                    <a:pt x="696888" y="0"/>
                    <a:pt x="722928" y="10786"/>
                    <a:pt x="742127" y="29985"/>
                  </a:cubicBezTo>
                  <a:cubicBezTo>
                    <a:pt x="761326" y="49184"/>
                    <a:pt x="772112" y="75224"/>
                    <a:pt x="772112" y="102376"/>
                  </a:cubicBezTo>
                  <a:lnTo>
                    <a:pt x="772112" y="1100005"/>
                  </a:lnTo>
                  <a:cubicBezTo>
                    <a:pt x="772112" y="1156545"/>
                    <a:pt x="726277" y="1202380"/>
                    <a:pt x="669737" y="1202380"/>
                  </a:cubicBezTo>
                  <a:lnTo>
                    <a:pt x="102376" y="1202380"/>
                  </a:lnTo>
                  <a:cubicBezTo>
                    <a:pt x="75224" y="1202380"/>
                    <a:pt x="49184" y="1191594"/>
                    <a:pt x="29985" y="1172395"/>
                  </a:cubicBezTo>
                  <a:cubicBezTo>
                    <a:pt x="10786" y="1153196"/>
                    <a:pt x="0" y="1127156"/>
                    <a:pt x="0" y="1100005"/>
                  </a:cubicBezTo>
                  <a:lnTo>
                    <a:pt x="0" y="102376"/>
                  </a:lnTo>
                  <a:cubicBezTo>
                    <a:pt x="0" y="75224"/>
                    <a:pt x="10786" y="49184"/>
                    <a:pt x="29985" y="29985"/>
                  </a:cubicBezTo>
                  <a:cubicBezTo>
                    <a:pt x="49184" y="10786"/>
                    <a:pt x="75224" y="0"/>
                    <a:pt x="102376" y="0"/>
                  </a:cubicBezTo>
                  <a:close/>
                </a:path>
              </a:pathLst>
            </a:custGeom>
            <a:blipFill>
              <a:blip r:embed="rId2"/>
              <a:stretch>
                <a:fillRect l="-66430" t="0" r="-6643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864345" y="1028700"/>
            <a:ext cx="8394955" cy="2537475"/>
            <a:chOff x="0" y="0"/>
            <a:chExt cx="1359597" cy="41095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59597" cy="410954"/>
            </a:xfrm>
            <a:custGeom>
              <a:avLst/>
              <a:gdLst/>
              <a:ahLst/>
              <a:cxnLst/>
              <a:rect r="r" b="b" t="t" l="l"/>
              <a:pathLst>
                <a:path h="410954" w="1359597">
                  <a:moveTo>
                    <a:pt x="24900" y="0"/>
                  </a:moveTo>
                  <a:lnTo>
                    <a:pt x="1334697" y="0"/>
                  </a:lnTo>
                  <a:cubicBezTo>
                    <a:pt x="1348449" y="0"/>
                    <a:pt x="1359597" y="11148"/>
                    <a:pt x="1359597" y="24900"/>
                  </a:cubicBezTo>
                  <a:lnTo>
                    <a:pt x="1359597" y="386055"/>
                  </a:lnTo>
                  <a:cubicBezTo>
                    <a:pt x="1359597" y="399806"/>
                    <a:pt x="1348449" y="410954"/>
                    <a:pt x="1334697" y="410954"/>
                  </a:cubicBezTo>
                  <a:lnTo>
                    <a:pt x="24900" y="410954"/>
                  </a:lnTo>
                  <a:cubicBezTo>
                    <a:pt x="11148" y="410954"/>
                    <a:pt x="0" y="399806"/>
                    <a:pt x="0" y="386055"/>
                  </a:cubicBezTo>
                  <a:lnTo>
                    <a:pt x="0" y="24900"/>
                  </a:lnTo>
                  <a:cubicBezTo>
                    <a:pt x="0" y="11148"/>
                    <a:pt x="11148" y="0"/>
                    <a:pt x="24900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1359597" cy="477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9332395" y="1499174"/>
            <a:ext cx="4042820" cy="590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2"/>
              </a:lnSpc>
            </a:pPr>
            <a:r>
              <a:rPr lang="en-US" sz="4271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Clustering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2395" y="2291325"/>
            <a:ext cx="7458856" cy="77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6"/>
              </a:lnSpc>
            </a:pPr>
            <a:r>
              <a:rPr lang="en-US" sz="2169" spc="16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Unsupervised learning technique that groups similar data points without labeled data.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864345" y="3871408"/>
            <a:ext cx="8394955" cy="2537475"/>
            <a:chOff x="0" y="0"/>
            <a:chExt cx="1359597" cy="41095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59597" cy="410954"/>
            </a:xfrm>
            <a:custGeom>
              <a:avLst/>
              <a:gdLst/>
              <a:ahLst/>
              <a:cxnLst/>
              <a:rect r="r" b="b" t="t" l="l"/>
              <a:pathLst>
                <a:path h="410954" w="1359597">
                  <a:moveTo>
                    <a:pt x="24900" y="0"/>
                  </a:moveTo>
                  <a:lnTo>
                    <a:pt x="1334697" y="0"/>
                  </a:lnTo>
                  <a:cubicBezTo>
                    <a:pt x="1348449" y="0"/>
                    <a:pt x="1359597" y="11148"/>
                    <a:pt x="1359597" y="24900"/>
                  </a:cubicBezTo>
                  <a:lnTo>
                    <a:pt x="1359597" y="386055"/>
                  </a:lnTo>
                  <a:cubicBezTo>
                    <a:pt x="1359597" y="399806"/>
                    <a:pt x="1348449" y="410954"/>
                    <a:pt x="1334697" y="410954"/>
                  </a:cubicBezTo>
                  <a:lnTo>
                    <a:pt x="24900" y="410954"/>
                  </a:lnTo>
                  <a:cubicBezTo>
                    <a:pt x="11148" y="410954"/>
                    <a:pt x="0" y="399806"/>
                    <a:pt x="0" y="386055"/>
                  </a:cubicBezTo>
                  <a:lnTo>
                    <a:pt x="0" y="24900"/>
                  </a:lnTo>
                  <a:cubicBezTo>
                    <a:pt x="0" y="11148"/>
                    <a:pt x="11148" y="0"/>
                    <a:pt x="24900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359597" cy="477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9332395" y="4295098"/>
            <a:ext cx="7458856" cy="590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2"/>
              </a:lnSpc>
            </a:pPr>
            <a:r>
              <a:rPr lang="en-US" sz="4271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Inductive Logic Programming (ILP)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332395" y="4961888"/>
            <a:ext cx="7458856" cy="1179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6"/>
              </a:lnSpc>
            </a:pPr>
            <a:r>
              <a:rPr lang="en-US" sz="2169" spc="16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Supervised machine learning approach that learns logical rules from examples and background knowledge.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8864345" y="6714116"/>
            <a:ext cx="8394955" cy="2537475"/>
            <a:chOff x="0" y="0"/>
            <a:chExt cx="1359597" cy="41095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359597" cy="410954"/>
            </a:xfrm>
            <a:custGeom>
              <a:avLst/>
              <a:gdLst/>
              <a:ahLst/>
              <a:cxnLst/>
              <a:rect r="r" b="b" t="t" l="l"/>
              <a:pathLst>
                <a:path h="410954" w="1359597">
                  <a:moveTo>
                    <a:pt x="24900" y="0"/>
                  </a:moveTo>
                  <a:lnTo>
                    <a:pt x="1334697" y="0"/>
                  </a:lnTo>
                  <a:cubicBezTo>
                    <a:pt x="1348449" y="0"/>
                    <a:pt x="1359597" y="11148"/>
                    <a:pt x="1359597" y="24900"/>
                  </a:cubicBezTo>
                  <a:lnTo>
                    <a:pt x="1359597" y="386055"/>
                  </a:lnTo>
                  <a:cubicBezTo>
                    <a:pt x="1359597" y="399806"/>
                    <a:pt x="1348449" y="410954"/>
                    <a:pt x="1334697" y="410954"/>
                  </a:cubicBezTo>
                  <a:lnTo>
                    <a:pt x="24900" y="410954"/>
                  </a:lnTo>
                  <a:cubicBezTo>
                    <a:pt x="11148" y="410954"/>
                    <a:pt x="0" y="399806"/>
                    <a:pt x="0" y="386055"/>
                  </a:cubicBezTo>
                  <a:lnTo>
                    <a:pt x="0" y="24900"/>
                  </a:lnTo>
                  <a:cubicBezTo>
                    <a:pt x="0" y="11148"/>
                    <a:pt x="11148" y="0"/>
                    <a:pt x="24900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1359597" cy="4776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9332395" y="7161358"/>
            <a:ext cx="5962438" cy="590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2"/>
              </a:lnSpc>
            </a:pPr>
            <a:r>
              <a:rPr lang="en-US" sz="4271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Key Differences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332395" y="7999597"/>
            <a:ext cx="7458856" cy="7771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76"/>
              </a:lnSpc>
            </a:pPr>
            <a:r>
              <a:rPr lang="en-US" sz="2169" spc="16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Clustering uses unlabeled data for grouping, while ILP uses labeled data to generate rules.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555067" y="5230196"/>
            <a:ext cx="4095409" cy="5674735"/>
            <a:chOff x="0" y="0"/>
            <a:chExt cx="899901" cy="1246933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99901" cy="1246933"/>
            </a:xfrm>
            <a:custGeom>
              <a:avLst/>
              <a:gdLst/>
              <a:ahLst/>
              <a:cxnLst/>
              <a:rect r="r" b="b" t="t" l="l"/>
              <a:pathLst>
                <a:path h="1246933" w="899901">
                  <a:moveTo>
                    <a:pt x="109643" y="0"/>
                  </a:moveTo>
                  <a:lnTo>
                    <a:pt x="790259" y="0"/>
                  </a:lnTo>
                  <a:cubicBezTo>
                    <a:pt x="819338" y="0"/>
                    <a:pt x="847226" y="11552"/>
                    <a:pt x="867788" y="32114"/>
                  </a:cubicBezTo>
                  <a:cubicBezTo>
                    <a:pt x="888350" y="52676"/>
                    <a:pt x="899901" y="80564"/>
                    <a:pt x="899901" y="109643"/>
                  </a:cubicBezTo>
                  <a:lnTo>
                    <a:pt x="899901" y="1137291"/>
                  </a:lnTo>
                  <a:cubicBezTo>
                    <a:pt x="899901" y="1166370"/>
                    <a:pt x="888350" y="1194258"/>
                    <a:pt x="867788" y="1214820"/>
                  </a:cubicBezTo>
                  <a:cubicBezTo>
                    <a:pt x="847226" y="1235382"/>
                    <a:pt x="819338" y="1246933"/>
                    <a:pt x="790259" y="1246933"/>
                  </a:cubicBezTo>
                  <a:lnTo>
                    <a:pt x="109643" y="1246933"/>
                  </a:lnTo>
                  <a:cubicBezTo>
                    <a:pt x="80564" y="1246933"/>
                    <a:pt x="52676" y="1235382"/>
                    <a:pt x="32114" y="1214820"/>
                  </a:cubicBezTo>
                  <a:cubicBezTo>
                    <a:pt x="11552" y="1194258"/>
                    <a:pt x="0" y="1166370"/>
                    <a:pt x="0" y="1137291"/>
                  </a:cubicBezTo>
                  <a:lnTo>
                    <a:pt x="0" y="109643"/>
                  </a:lnTo>
                  <a:cubicBezTo>
                    <a:pt x="0" y="80564"/>
                    <a:pt x="11552" y="52676"/>
                    <a:pt x="32114" y="32114"/>
                  </a:cubicBezTo>
                  <a:cubicBezTo>
                    <a:pt x="52676" y="11552"/>
                    <a:pt x="80564" y="0"/>
                    <a:pt x="109643" y="0"/>
                  </a:cubicBezTo>
                  <a:close/>
                </a:path>
              </a:pathLst>
            </a:custGeom>
            <a:blipFill>
              <a:blip r:embed="rId3"/>
              <a:stretch>
                <a:fillRect l="-42039" t="0" r="-65935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41506" y="-487132"/>
            <a:ext cx="6886646" cy="7069097"/>
            <a:chOff x="0" y="0"/>
            <a:chExt cx="1813767" cy="186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13767" cy="1861820"/>
            </a:xfrm>
            <a:custGeom>
              <a:avLst/>
              <a:gdLst/>
              <a:ahLst/>
              <a:cxnLst/>
              <a:rect r="r" b="b" t="t" l="l"/>
              <a:pathLst>
                <a:path h="1861820" w="1813767">
                  <a:moveTo>
                    <a:pt x="0" y="0"/>
                  </a:moveTo>
                  <a:lnTo>
                    <a:pt x="1813767" y="0"/>
                  </a:lnTo>
                  <a:lnTo>
                    <a:pt x="1813767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813767" cy="192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395684" y="1716334"/>
            <a:ext cx="5719924" cy="6692213"/>
            <a:chOff x="0" y="0"/>
            <a:chExt cx="1027690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27690" cy="1202380"/>
            </a:xfrm>
            <a:custGeom>
              <a:avLst/>
              <a:gdLst/>
              <a:ahLst/>
              <a:cxnLst/>
              <a:rect r="r" b="b" t="t" l="l"/>
              <a:pathLst>
                <a:path h="1202380" w="1027690">
                  <a:moveTo>
                    <a:pt x="135350" y="0"/>
                  </a:moveTo>
                  <a:lnTo>
                    <a:pt x="892340" y="0"/>
                  </a:lnTo>
                  <a:cubicBezTo>
                    <a:pt x="967092" y="0"/>
                    <a:pt x="1027690" y="60598"/>
                    <a:pt x="1027690" y="135350"/>
                  </a:cubicBezTo>
                  <a:lnTo>
                    <a:pt x="1027690" y="1067030"/>
                  </a:lnTo>
                  <a:cubicBezTo>
                    <a:pt x="1027690" y="1141782"/>
                    <a:pt x="967092" y="1202380"/>
                    <a:pt x="892340" y="1202380"/>
                  </a:cubicBezTo>
                  <a:lnTo>
                    <a:pt x="135350" y="1202380"/>
                  </a:lnTo>
                  <a:cubicBezTo>
                    <a:pt x="60598" y="1202380"/>
                    <a:pt x="0" y="1141782"/>
                    <a:pt x="0" y="1067030"/>
                  </a:cubicBezTo>
                  <a:lnTo>
                    <a:pt x="0" y="135350"/>
                  </a:lnTo>
                  <a:cubicBezTo>
                    <a:pt x="0" y="60598"/>
                    <a:pt x="60598" y="0"/>
                    <a:pt x="135350" y="0"/>
                  </a:cubicBezTo>
                  <a:close/>
                </a:path>
              </a:pathLst>
            </a:custGeom>
            <a:blipFill>
              <a:blip r:embed="rId2"/>
              <a:stretch>
                <a:fillRect l="-8499" t="0" r="-8499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356166"/>
            <a:ext cx="8867659" cy="1522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Clustering Overview and Applications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617767"/>
            <a:ext cx="7420892" cy="55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0"/>
              </a:lnSpc>
            </a:pPr>
            <a:r>
              <a:rPr lang="en-US" sz="4010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Overview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371665"/>
            <a:ext cx="7721976" cy="13437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400" spc="18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Unsupervised learning from unlabeled data points, ideal for exploratory analysis, outlier detection, and various data types.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329979"/>
            <a:ext cx="7420892" cy="55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30"/>
              </a:lnSpc>
            </a:pPr>
            <a:r>
              <a:rPr lang="en-US" sz="4010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Applications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7081599"/>
            <a:ext cx="7420892" cy="1800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400" spc="18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Applications include image segmentation, customer and document clustering, healthcare, market analysis, fraud detection, and trend analysis.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2558" y="824856"/>
            <a:ext cx="4651615" cy="4194181"/>
            <a:chOff x="0" y="0"/>
            <a:chExt cx="1289257" cy="1162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257" cy="1162473"/>
            </a:xfrm>
            <a:custGeom>
              <a:avLst/>
              <a:gdLst/>
              <a:ahLst/>
              <a:cxnLst/>
              <a:rect r="r" b="b" t="t" l="l"/>
              <a:pathLst>
                <a:path h="1162473" w="1289257">
                  <a:moveTo>
                    <a:pt x="78225" y="0"/>
                  </a:moveTo>
                  <a:lnTo>
                    <a:pt x="1211033" y="0"/>
                  </a:lnTo>
                  <a:cubicBezTo>
                    <a:pt x="1231779" y="0"/>
                    <a:pt x="1251676" y="8241"/>
                    <a:pt x="1266346" y="22911"/>
                  </a:cubicBezTo>
                  <a:cubicBezTo>
                    <a:pt x="1281016" y="37581"/>
                    <a:pt x="1289257" y="57478"/>
                    <a:pt x="1289257" y="78225"/>
                  </a:cubicBezTo>
                  <a:lnTo>
                    <a:pt x="1289257" y="1084249"/>
                  </a:lnTo>
                  <a:cubicBezTo>
                    <a:pt x="1289257" y="1104995"/>
                    <a:pt x="1281016" y="1124892"/>
                    <a:pt x="1266346" y="1139562"/>
                  </a:cubicBezTo>
                  <a:cubicBezTo>
                    <a:pt x="1251676" y="1154232"/>
                    <a:pt x="1231779" y="1162473"/>
                    <a:pt x="1211033" y="1162473"/>
                  </a:cubicBezTo>
                  <a:lnTo>
                    <a:pt x="78225" y="1162473"/>
                  </a:lnTo>
                  <a:cubicBezTo>
                    <a:pt x="57478" y="1162473"/>
                    <a:pt x="37581" y="1154232"/>
                    <a:pt x="22911" y="1139562"/>
                  </a:cubicBezTo>
                  <a:cubicBezTo>
                    <a:pt x="8241" y="1124892"/>
                    <a:pt x="0" y="1104995"/>
                    <a:pt x="0" y="1084249"/>
                  </a:cubicBezTo>
                  <a:lnTo>
                    <a:pt x="0" y="78225"/>
                  </a:lnTo>
                  <a:cubicBezTo>
                    <a:pt x="0" y="57478"/>
                    <a:pt x="8241" y="37581"/>
                    <a:pt x="22911" y="22911"/>
                  </a:cubicBezTo>
                  <a:cubicBezTo>
                    <a:pt x="37581" y="8241"/>
                    <a:pt x="57478" y="0"/>
                    <a:pt x="782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289257" cy="1229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21458" y="2718024"/>
            <a:ext cx="4083629" cy="6359276"/>
            <a:chOff x="0" y="0"/>
            <a:chExt cx="772112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72112" cy="1202380"/>
            </a:xfrm>
            <a:custGeom>
              <a:avLst/>
              <a:gdLst/>
              <a:ahLst/>
              <a:cxnLst/>
              <a:rect r="r" b="b" t="t" l="l"/>
              <a:pathLst>
                <a:path h="1202380" w="772112">
                  <a:moveTo>
                    <a:pt x="102376" y="0"/>
                  </a:moveTo>
                  <a:lnTo>
                    <a:pt x="669737" y="0"/>
                  </a:lnTo>
                  <a:cubicBezTo>
                    <a:pt x="696888" y="0"/>
                    <a:pt x="722928" y="10786"/>
                    <a:pt x="742127" y="29985"/>
                  </a:cubicBezTo>
                  <a:cubicBezTo>
                    <a:pt x="761326" y="49184"/>
                    <a:pt x="772112" y="75224"/>
                    <a:pt x="772112" y="102376"/>
                  </a:cubicBezTo>
                  <a:lnTo>
                    <a:pt x="772112" y="1100005"/>
                  </a:lnTo>
                  <a:cubicBezTo>
                    <a:pt x="772112" y="1156545"/>
                    <a:pt x="726277" y="1202380"/>
                    <a:pt x="669737" y="1202380"/>
                  </a:cubicBezTo>
                  <a:lnTo>
                    <a:pt x="102376" y="1202380"/>
                  </a:lnTo>
                  <a:cubicBezTo>
                    <a:pt x="75224" y="1202380"/>
                    <a:pt x="49184" y="1191594"/>
                    <a:pt x="29985" y="1172395"/>
                  </a:cubicBezTo>
                  <a:cubicBezTo>
                    <a:pt x="10786" y="1153196"/>
                    <a:pt x="0" y="1127156"/>
                    <a:pt x="0" y="1100005"/>
                  </a:cubicBezTo>
                  <a:lnTo>
                    <a:pt x="0" y="102376"/>
                  </a:lnTo>
                  <a:cubicBezTo>
                    <a:pt x="0" y="75224"/>
                    <a:pt x="10786" y="49184"/>
                    <a:pt x="29985" y="29985"/>
                  </a:cubicBezTo>
                  <a:cubicBezTo>
                    <a:pt x="49184" y="10786"/>
                    <a:pt x="75224" y="0"/>
                    <a:pt x="102376" y="0"/>
                  </a:cubicBezTo>
                  <a:close/>
                </a:path>
              </a:pathLst>
            </a:custGeom>
            <a:blipFill>
              <a:blip r:embed="rId2"/>
              <a:stretch>
                <a:fillRect l="-27863" t="0" r="-2786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555067" y="5230196"/>
            <a:ext cx="4095409" cy="5674735"/>
            <a:chOff x="0" y="0"/>
            <a:chExt cx="899901" cy="1246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9901" cy="1246933"/>
            </a:xfrm>
            <a:custGeom>
              <a:avLst/>
              <a:gdLst/>
              <a:ahLst/>
              <a:cxnLst/>
              <a:rect r="r" b="b" t="t" l="l"/>
              <a:pathLst>
                <a:path h="1246933" w="899901">
                  <a:moveTo>
                    <a:pt x="109643" y="0"/>
                  </a:moveTo>
                  <a:lnTo>
                    <a:pt x="790259" y="0"/>
                  </a:lnTo>
                  <a:cubicBezTo>
                    <a:pt x="819338" y="0"/>
                    <a:pt x="847226" y="11552"/>
                    <a:pt x="867788" y="32114"/>
                  </a:cubicBezTo>
                  <a:cubicBezTo>
                    <a:pt x="888350" y="52676"/>
                    <a:pt x="899901" y="80564"/>
                    <a:pt x="899901" y="109643"/>
                  </a:cubicBezTo>
                  <a:lnTo>
                    <a:pt x="899901" y="1137291"/>
                  </a:lnTo>
                  <a:cubicBezTo>
                    <a:pt x="899901" y="1166370"/>
                    <a:pt x="888350" y="1194258"/>
                    <a:pt x="867788" y="1214820"/>
                  </a:cubicBezTo>
                  <a:cubicBezTo>
                    <a:pt x="847226" y="1235382"/>
                    <a:pt x="819338" y="1246933"/>
                    <a:pt x="790259" y="1246933"/>
                  </a:cubicBezTo>
                  <a:lnTo>
                    <a:pt x="109643" y="1246933"/>
                  </a:lnTo>
                  <a:cubicBezTo>
                    <a:pt x="80564" y="1246933"/>
                    <a:pt x="52676" y="1235382"/>
                    <a:pt x="32114" y="1214820"/>
                  </a:cubicBezTo>
                  <a:cubicBezTo>
                    <a:pt x="11552" y="1194258"/>
                    <a:pt x="0" y="1166370"/>
                    <a:pt x="0" y="1137291"/>
                  </a:cubicBezTo>
                  <a:lnTo>
                    <a:pt x="0" y="109643"/>
                  </a:lnTo>
                  <a:cubicBezTo>
                    <a:pt x="0" y="80564"/>
                    <a:pt x="11552" y="52676"/>
                    <a:pt x="32114" y="32114"/>
                  </a:cubicBezTo>
                  <a:cubicBezTo>
                    <a:pt x="52676" y="11552"/>
                    <a:pt x="80564" y="0"/>
                    <a:pt x="109643" y="0"/>
                  </a:cubicBezTo>
                  <a:close/>
                </a:path>
              </a:pathLst>
            </a:custGeom>
            <a:blipFill>
              <a:blip r:embed="rId3"/>
              <a:stretch>
                <a:fillRect l="-19281" t="0" r="-19281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8309230" y="3673793"/>
            <a:ext cx="8950070" cy="2223869"/>
            <a:chOff x="0" y="0"/>
            <a:chExt cx="1399908" cy="34784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9908" cy="347842"/>
            </a:xfrm>
            <a:custGeom>
              <a:avLst/>
              <a:gdLst/>
              <a:ahLst/>
              <a:cxnLst/>
              <a:rect r="r" b="b" t="t" l="l"/>
              <a:pathLst>
                <a:path h="347842" w="1399908">
                  <a:moveTo>
                    <a:pt x="23355" y="0"/>
                  </a:moveTo>
                  <a:lnTo>
                    <a:pt x="1376552" y="0"/>
                  </a:lnTo>
                  <a:cubicBezTo>
                    <a:pt x="1389451" y="0"/>
                    <a:pt x="1399908" y="10457"/>
                    <a:pt x="1399908" y="23355"/>
                  </a:cubicBezTo>
                  <a:lnTo>
                    <a:pt x="1399908" y="324487"/>
                  </a:lnTo>
                  <a:cubicBezTo>
                    <a:pt x="1399908" y="337386"/>
                    <a:pt x="1389451" y="347842"/>
                    <a:pt x="1376552" y="347842"/>
                  </a:cubicBezTo>
                  <a:lnTo>
                    <a:pt x="23355" y="347842"/>
                  </a:lnTo>
                  <a:cubicBezTo>
                    <a:pt x="10457" y="347842"/>
                    <a:pt x="0" y="337386"/>
                    <a:pt x="0" y="324487"/>
                  </a:cubicBezTo>
                  <a:lnTo>
                    <a:pt x="0" y="23355"/>
                  </a:lnTo>
                  <a:cubicBezTo>
                    <a:pt x="0" y="10457"/>
                    <a:pt x="10457" y="0"/>
                    <a:pt x="23355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66675"/>
              <a:ext cx="1399908" cy="4145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309230" y="6565113"/>
            <a:ext cx="8950070" cy="2693187"/>
            <a:chOff x="0" y="0"/>
            <a:chExt cx="1399908" cy="4212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399908" cy="421250"/>
            </a:xfrm>
            <a:custGeom>
              <a:avLst/>
              <a:gdLst/>
              <a:ahLst/>
              <a:cxnLst/>
              <a:rect r="r" b="b" t="t" l="l"/>
              <a:pathLst>
                <a:path h="421250" w="1399908">
                  <a:moveTo>
                    <a:pt x="23355" y="0"/>
                  </a:moveTo>
                  <a:lnTo>
                    <a:pt x="1376552" y="0"/>
                  </a:lnTo>
                  <a:cubicBezTo>
                    <a:pt x="1389451" y="0"/>
                    <a:pt x="1399908" y="10457"/>
                    <a:pt x="1399908" y="23355"/>
                  </a:cubicBezTo>
                  <a:lnTo>
                    <a:pt x="1399908" y="397894"/>
                  </a:lnTo>
                  <a:cubicBezTo>
                    <a:pt x="1399908" y="410793"/>
                    <a:pt x="1389451" y="421250"/>
                    <a:pt x="1376552" y="421250"/>
                  </a:cubicBezTo>
                  <a:lnTo>
                    <a:pt x="23355" y="421250"/>
                  </a:lnTo>
                  <a:cubicBezTo>
                    <a:pt x="10457" y="421250"/>
                    <a:pt x="0" y="410793"/>
                    <a:pt x="0" y="397894"/>
                  </a:cubicBezTo>
                  <a:lnTo>
                    <a:pt x="0" y="23355"/>
                  </a:lnTo>
                  <a:cubicBezTo>
                    <a:pt x="0" y="10457"/>
                    <a:pt x="10457" y="0"/>
                    <a:pt x="23355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66675"/>
              <a:ext cx="1399908" cy="4879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7849085" y="1308541"/>
            <a:ext cx="8618298" cy="1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11"/>
              </a:lnSpc>
            </a:pPr>
            <a:r>
              <a:rPr lang="en-US" sz="4967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Clustering Strengths and Limitations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50558" y="4033096"/>
            <a:ext cx="2829444" cy="61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b="true" sz="4422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Strengths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718719" y="3890221"/>
            <a:ext cx="5274152" cy="1575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7"/>
              </a:lnSpc>
            </a:pPr>
            <a:r>
              <a:rPr lang="en-US" sz="2799" spc="20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Works with various data types, ideal for exploration, and identifies outliers.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50558" y="6924416"/>
            <a:ext cx="2829444" cy="61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b="true" sz="4422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Limitations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718719" y="6781541"/>
            <a:ext cx="5274152" cy="2036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6"/>
              </a:lnSpc>
            </a:pPr>
            <a:r>
              <a:rPr lang="en-US" sz="2699" spc="20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Requires manual selection of clusters (k), hard-to-explain results, and struggles with large datasets.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41506" y="-487132"/>
            <a:ext cx="6886646" cy="7069097"/>
            <a:chOff x="0" y="0"/>
            <a:chExt cx="1813767" cy="186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13767" cy="1861820"/>
            </a:xfrm>
            <a:custGeom>
              <a:avLst/>
              <a:gdLst/>
              <a:ahLst/>
              <a:cxnLst/>
              <a:rect r="r" b="b" t="t" l="l"/>
              <a:pathLst>
                <a:path h="1861820" w="1813767">
                  <a:moveTo>
                    <a:pt x="0" y="0"/>
                  </a:moveTo>
                  <a:lnTo>
                    <a:pt x="1813767" y="0"/>
                  </a:lnTo>
                  <a:lnTo>
                    <a:pt x="1813767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813767" cy="192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356166"/>
            <a:ext cx="8867659" cy="770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Key Clustering Algorithms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2733402"/>
            <a:ext cx="904485" cy="904485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58193" y="2918080"/>
            <a:ext cx="645499" cy="58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6"/>
              </a:lnSpc>
            </a:pPr>
            <a:r>
              <a:rPr lang="en-US" sz="41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516542" y="2885830"/>
            <a:ext cx="4795475" cy="61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1"/>
              </a:lnSpc>
            </a:pPr>
            <a:r>
              <a:rPr lang="en-US" sz="4446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K-Means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516542" y="3715078"/>
            <a:ext cx="4795475" cy="111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29"/>
              </a:lnSpc>
            </a:pPr>
            <a:r>
              <a:rPr lang="en-US" sz="2999" spc="224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Clusters data based on similarity.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28700" y="6385729"/>
            <a:ext cx="904485" cy="904485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58193" y="6570407"/>
            <a:ext cx="645499" cy="58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6"/>
              </a:lnSpc>
            </a:pPr>
            <a:r>
              <a:rPr lang="en-US" sz="41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16542" y="6538157"/>
            <a:ext cx="5263757" cy="6167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01"/>
              </a:lnSpc>
            </a:pPr>
            <a:r>
              <a:rPr lang="en-US" sz="4446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Hierarchical Clustering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516542" y="7367405"/>
            <a:ext cx="4795475" cy="539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3000" spc="225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Creates nested clusters.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395684" y="1716334"/>
            <a:ext cx="5719924" cy="6692213"/>
            <a:chOff x="0" y="0"/>
            <a:chExt cx="1027690" cy="120238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27690" cy="1202380"/>
            </a:xfrm>
            <a:custGeom>
              <a:avLst/>
              <a:gdLst/>
              <a:ahLst/>
              <a:cxnLst/>
              <a:rect r="r" b="b" t="t" l="l"/>
              <a:pathLst>
                <a:path h="1202380" w="1027690">
                  <a:moveTo>
                    <a:pt x="135350" y="0"/>
                  </a:moveTo>
                  <a:lnTo>
                    <a:pt x="892340" y="0"/>
                  </a:lnTo>
                  <a:cubicBezTo>
                    <a:pt x="967092" y="0"/>
                    <a:pt x="1027690" y="60598"/>
                    <a:pt x="1027690" y="135350"/>
                  </a:cubicBezTo>
                  <a:lnTo>
                    <a:pt x="1027690" y="1067030"/>
                  </a:lnTo>
                  <a:cubicBezTo>
                    <a:pt x="1027690" y="1141782"/>
                    <a:pt x="967092" y="1202380"/>
                    <a:pt x="892340" y="1202380"/>
                  </a:cubicBezTo>
                  <a:lnTo>
                    <a:pt x="135350" y="1202380"/>
                  </a:lnTo>
                  <a:cubicBezTo>
                    <a:pt x="60598" y="1202380"/>
                    <a:pt x="0" y="1141782"/>
                    <a:pt x="0" y="1067030"/>
                  </a:cubicBezTo>
                  <a:lnTo>
                    <a:pt x="0" y="135350"/>
                  </a:lnTo>
                  <a:cubicBezTo>
                    <a:pt x="0" y="60598"/>
                    <a:pt x="60598" y="0"/>
                    <a:pt x="135350" y="0"/>
                  </a:cubicBezTo>
                  <a:close/>
                </a:path>
              </a:pathLst>
            </a:custGeom>
            <a:blipFill>
              <a:blip r:embed="rId2"/>
              <a:stretch>
                <a:fillRect l="-37968" t="0" r="-37968" b="0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445513" cy="7069097"/>
            <a:chOff x="0" y="0"/>
            <a:chExt cx="1697584" cy="186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7584" cy="1861820"/>
            </a:xfrm>
            <a:custGeom>
              <a:avLst/>
              <a:gdLst/>
              <a:ahLst/>
              <a:cxnLst/>
              <a:rect r="r" b="b" t="t" l="l"/>
              <a:pathLst>
                <a:path h="1861820" w="1697584">
                  <a:moveTo>
                    <a:pt x="0" y="0"/>
                  </a:moveTo>
                  <a:lnTo>
                    <a:pt x="1697584" y="0"/>
                  </a:lnTo>
                  <a:lnTo>
                    <a:pt x="1697584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697584" cy="192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2147" y="2203466"/>
            <a:ext cx="5792541" cy="6692213"/>
            <a:chOff x="0" y="0"/>
            <a:chExt cx="1040737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40737" cy="1202380"/>
            </a:xfrm>
            <a:custGeom>
              <a:avLst/>
              <a:gdLst/>
              <a:ahLst/>
              <a:cxnLst/>
              <a:rect r="r" b="b" t="t" l="l"/>
              <a:pathLst>
                <a:path h="1202380" w="1040737">
                  <a:moveTo>
                    <a:pt x="133653" y="0"/>
                  </a:moveTo>
                  <a:lnTo>
                    <a:pt x="907084" y="0"/>
                  </a:lnTo>
                  <a:cubicBezTo>
                    <a:pt x="942531" y="0"/>
                    <a:pt x="976526" y="14081"/>
                    <a:pt x="1001591" y="39146"/>
                  </a:cubicBezTo>
                  <a:cubicBezTo>
                    <a:pt x="1026656" y="64211"/>
                    <a:pt x="1040737" y="98206"/>
                    <a:pt x="1040737" y="133653"/>
                  </a:cubicBezTo>
                  <a:lnTo>
                    <a:pt x="1040737" y="1068727"/>
                  </a:lnTo>
                  <a:cubicBezTo>
                    <a:pt x="1040737" y="1142542"/>
                    <a:pt x="980899" y="1202380"/>
                    <a:pt x="907084" y="1202380"/>
                  </a:cubicBezTo>
                  <a:lnTo>
                    <a:pt x="133653" y="1202380"/>
                  </a:lnTo>
                  <a:cubicBezTo>
                    <a:pt x="98206" y="1202380"/>
                    <a:pt x="64211" y="1188299"/>
                    <a:pt x="39146" y="1163234"/>
                  </a:cubicBezTo>
                  <a:cubicBezTo>
                    <a:pt x="14081" y="1138169"/>
                    <a:pt x="0" y="1104174"/>
                    <a:pt x="0" y="1068727"/>
                  </a:cubicBezTo>
                  <a:lnTo>
                    <a:pt x="0" y="133653"/>
                  </a:lnTo>
                  <a:cubicBezTo>
                    <a:pt x="0" y="98206"/>
                    <a:pt x="14081" y="64211"/>
                    <a:pt x="39146" y="39146"/>
                  </a:cubicBezTo>
                  <a:cubicBezTo>
                    <a:pt x="64211" y="14081"/>
                    <a:pt x="98206" y="0"/>
                    <a:pt x="133653" y="0"/>
                  </a:cubicBezTo>
                  <a:close/>
                </a:path>
              </a:pathLst>
            </a:custGeom>
            <a:blipFill>
              <a:blip r:embed="rId2"/>
              <a:stretch>
                <a:fillRect l="-7765" t="0" r="-7765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8391641" y="1670803"/>
            <a:ext cx="8867659" cy="6945395"/>
            <a:chOff x="0" y="0"/>
            <a:chExt cx="11823546" cy="926052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11823546" cy="104917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969"/>
                </a:lnSpc>
              </a:pPr>
              <a:r>
                <a:rPr lang="en-US" sz="5527">
                  <a:solidFill>
                    <a:srgbClr val="FFFFFF"/>
                  </a:solidFill>
                  <a:latin typeface="TT Norms Std Condensed"/>
                  <a:ea typeface="TT Norms Std Condensed"/>
                  <a:cs typeface="TT Norms Std Condensed"/>
                  <a:sym typeface="TT Norms Std Condensed"/>
                </a:rPr>
                <a:t>ILP Overview and Applications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830819"/>
              <a:ext cx="9894523" cy="7513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30"/>
                </a:lnSpc>
              </a:pPr>
              <a:r>
                <a:rPr lang="en-US" sz="4010">
                  <a:solidFill>
                    <a:srgbClr val="FFFFFF"/>
                  </a:solidFill>
                  <a:latin typeface="TT Norms Std Condensed"/>
                  <a:ea typeface="TT Norms Std Condensed"/>
                  <a:cs typeface="TT Norms Std Condensed"/>
                  <a:sym typeface="TT Norms Std Condensed"/>
                </a:rPr>
                <a:t>Overview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2874117"/>
              <a:ext cx="10295968" cy="29886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24"/>
                </a:lnSpc>
              </a:pPr>
              <a:r>
                <a:rPr lang="en-US" sz="2400" spc="180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Symbolic machine learning that learns logical rules from examples and background knowledge.</a:t>
              </a:r>
            </a:p>
            <a:p>
              <a:pPr algn="l">
                <a:lnSpc>
                  <a:spcPts val="3624"/>
                </a:lnSpc>
              </a:pPr>
              <a:r>
                <a:rPr lang="en-US" sz="2400" spc="180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Explainable AI method using symbols and logic instead of numbers.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7060376"/>
              <a:ext cx="9894523" cy="75133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30"/>
                </a:lnSpc>
              </a:pPr>
              <a:r>
                <a:rPr lang="en-US" sz="4010">
                  <a:solidFill>
                    <a:srgbClr val="FFFFFF"/>
                  </a:solidFill>
                  <a:latin typeface="TT Norms Std Condensed"/>
                  <a:ea typeface="TT Norms Std Condensed"/>
                  <a:cs typeface="TT Norms Std Condensed"/>
                  <a:sym typeface="TT Norms Std Condensed"/>
                </a:rPr>
                <a:t>Applications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100636"/>
              <a:ext cx="9894523" cy="11598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24"/>
                </a:lnSpc>
              </a:pPr>
              <a:r>
                <a:rPr lang="en-US" sz="2400" spc="180">
                  <a:solidFill>
                    <a:srgbClr val="FFFFFF"/>
                  </a:solidFill>
                  <a:latin typeface="Open Sans Light"/>
                  <a:ea typeface="Open Sans Light"/>
                  <a:cs typeface="Open Sans Light"/>
                  <a:sym typeface="Open Sans Light"/>
                </a:rPr>
                <a:t>Fraud detection, game AI, robotics, medical diagnosis, and legal reasoning.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41506" y="-487132"/>
            <a:ext cx="6886646" cy="7069097"/>
            <a:chOff x="0" y="0"/>
            <a:chExt cx="1813767" cy="18618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813767" cy="1861820"/>
            </a:xfrm>
            <a:custGeom>
              <a:avLst/>
              <a:gdLst/>
              <a:ahLst/>
              <a:cxnLst/>
              <a:rect r="r" b="b" t="t" l="l"/>
              <a:pathLst>
                <a:path h="1861820" w="1813767">
                  <a:moveTo>
                    <a:pt x="0" y="0"/>
                  </a:moveTo>
                  <a:lnTo>
                    <a:pt x="1813767" y="0"/>
                  </a:lnTo>
                  <a:lnTo>
                    <a:pt x="1813767" y="1861820"/>
                  </a:lnTo>
                  <a:lnTo>
                    <a:pt x="0" y="1861820"/>
                  </a:ln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813767" cy="1928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2733402"/>
            <a:ext cx="904485" cy="904485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116864"/>
            <a:ext cx="904485" cy="904485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158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395684" y="1716334"/>
            <a:ext cx="5719924" cy="6692213"/>
            <a:chOff x="0" y="0"/>
            <a:chExt cx="1027690" cy="12023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27690" cy="1202380"/>
            </a:xfrm>
            <a:custGeom>
              <a:avLst/>
              <a:gdLst/>
              <a:ahLst/>
              <a:cxnLst/>
              <a:rect r="r" b="b" t="t" l="l"/>
              <a:pathLst>
                <a:path h="1202380" w="1027690">
                  <a:moveTo>
                    <a:pt x="135350" y="0"/>
                  </a:moveTo>
                  <a:lnTo>
                    <a:pt x="892340" y="0"/>
                  </a:lnTo>
                  <a:cubicBezTo>
                    <a:pt x="967092" y="0"/>
                    <a:pt x="1027690" y="60598"/>
                    <a:pt x="1027690" y="135350"/>
                  </a:cubicBezTo>
                  <a:lnTo>
                    <a:pt x="1027690" y="1067030"/>
                  </a:lnTo>
                  <a:cubicBezTo>
                    <a:pt x="1027690" y="1141782"/>
                    <a:pt x="967092" y="1202380"/>
                    <a:pt x="892340" y="1202380"/>
                  </a:cubicBezTo>
                  <a:lnTo>
                    <a:pt x="135350" y="1202380"/>
                  </a:lnTo>
                  <a:cubicBezTo>
                    <a:pt x="60598" y="1202380"/>
                    <a:pt x="0" y="1141782"/>
                    <a:pt x="0" y="1067030"/>
                  </a:cubicBezTo>
                  <a:lnTo>
                    <a:pt x="0" y="135350"/>
                  </a:lnTo>
                  <a:cubicBezTo>
                    <a:pt x="0" y="60598"/>
                    <a:pt x="60598" y="0"/>
                    <a:pt x="135350" y="0"/>
                  </a:cubicBezTo>
                  <a:close/>
                </a:path>
              </a:pathLst>
            </a:custGeom>
            <a:blipFill>
              <a:blip r:embed="rId2"/>
              <a:stretch>
                <a:fillRect l="-8499" t="0" r="-8499" b="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1356166"/>
            <a:ext cx="8867659" cy="770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9"/>
              </a:lnSpc>
            </a:pPr>
            <a:r>
              <a:rPr lang="en-US" sz="5527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How ILP Works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58193" y="2918080"/>
            <a:ext cx="645499" cy="58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6"/>
              </a:lnSpc>
            </a:pPr>
            <a:r>
              <a:rPr lang="en-US" sz="41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516542" y="2885830"/>
            <a:ext cx="4795475" cy="630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0"/>
              </a:lnSpc>
            </a:pPr>
            <a:r>
              <a:rPr lang="en-US" sz="4500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Induction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516542" y="3705553"/>
            <a:ext cx="5263757" cy="12909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4"/>
              </a:lnSpc>
            </a:pPr>
            <a:r>
              <a:rPr lang="en-US" sz="3499" spc="26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Moves from facts to rules.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8193" y="6301543"/>
            <a:ext cx="645499" cy="58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6"/>
              </a:lnSpc>
            </a:pPr>
            <a:r>
              <a:rPr lang="en-US" sz="4163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516542" y="6021614"/>
            <a:ext cx="5263757" cy="1957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4"/>
              </a:lnSpc>
            </a:pPr>
            <a:r>
              <a:rPr lang="en-US" sz="3499" spc="26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Enhances learning with background knowledge.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2558" y="824856"/>
            <a:ext cx="4651615" cy="4194181"/>
            <a:chOff x="0" y="0"/>
            <a:chExt cx="1289257" cy="116247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9257" cy="1162473"/>
            </a:xfrm>
            <a:custGeom>
              <a:avLst/>
              <a:gdLst/>
              <a:ahLst/>
              <a:cxnLst/>
              <a:rect r="r" b="b" t="t" l="l"/>
              <a:pathLst>
                <a:path h="1162473" w="1289257">
                  <a:moveTo>
                    <a:pt x="78225" y="0"/>
                  </a:moveTo>
                  <a:lnTo>
                    <a:pt x="1211033" y="0"/>
                  </a:lnTo>
                  <a:cubicBezTo>
                    <a:pt x="1231779" y="0"/>
                    <a:pt x="1251676" y="8241"/>
                    <a:pt x="1266346" y="22911"/>
                  </a:cubicBezTo>
                  <a:cubicBezTo>
                    <a:pt x="1281016" y="37581"/>
                    <a:pt x="1289257" y="57478"/>
                    <a:pt x="1289257" y="78225"/>
                  </a:cubicBezTo>
                  <a:lnTo>
                    <a:pt x="1289257" y="1084249"/>
                  </a:lnTo>
                  <a:cubicBezTo>
                    <a:pt x="1289257" y="1104995"/>
                    <a:pt x="1281016" y="1124892"/>
                    <a:pt x="1266346" y="1139562"/>
                  </a:cubicBezTo>
                  <a:cubicBezTo>
                    <a:pt x="1251676" y="1154232"/>
                    <a:pt x="1231779" y="1162473"/>
                    <a:pt x="1211033" y="1162473"/>
                  </a:cubicBezTo>
                  <a:lnTo>
                    <a:pt x="78225" y="1162473"/>
                  </a:lnTo>
                  <a:cubicBezTo>
                    <a:pt x="57478" y="1162473"/>
                    <a:pt x="37581" y="1154232"/>
                    <a:pt x="22911" y="1139562"/>
                  </a:cubicBezTo>
                  <a:cubicBezTo>
                    <a:pt x="8241" y="1124892"/>
                    <a:pt x="0" y="1104995"/>
                    <a:pt x="0" y="1084249"/>
                  </a:cubicBezTo>
                  <a:lnTo>
                    <a:pt x="0" y="78225"/>
                  </a:lnTo>
                  <a:cubicBezTo>
                    <a:pt x="0" y="57478"/>
                    <a:pt x="8241" y="37581"/>
                    <a:pt x="22911" y="22911"/>
                  </a:cubicBezTo>
                  <a:cubicBezTo>
                    <a:pt x="37581" y="8241"/>
                    <a:pt x="57478" y="0"/>
                    <a:pt x="7822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5276F7">
                    <a:alpha val="100000"/>
                  </a:srgbClr>
                </a:gs>
                <a:gs pos="100000">
                  <a:srgbClr val="000429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289257" cy="12291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321458" y="2718024"/>
            <a:ext cx="4083629" cy="6359276"/>
            <a:chOff x="0" y="0"/>
            <a:chExt cx="772112" cy="12023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72112" cy="1202380"/>
            </a:xfrm>
            <a:custGeom>
              <a:avLst/>
              <a:gdLst/>
              <a:ahLst/>
              <a:cxnLst/>
              <a:rect r="r" b="b" t="t" l="l"/>
              <a:pathLst>
                <a:path h="1202380" w="772112">
                  <a:moveTo>
                    <a:pt x="102376" y="0"/>
                  </a:moveTo>
                  <a:lnTo>
                    <a:pt x="669737" y="0"/>
                  </a:lnTo>
                  <a:cubicBezTo>
                    <a:pt x="696888" y="0"/>
                    <a:pt x="722928" y="10786"/>
                    <a:pt x="742127" y="29985"/>
                  </a:cubicBezTo>
                  <a:cubicBezTo>
                    <a:pt x="761326" y="49184"/>
                    <a:pt x="772112" y="75224"/>
                    <a:pt x="772112" y="102376"/>
                  </a:cubicBezTo>
                  <a:lnTo>
                    <a:pt x="772112" y="1100005"/>
                  </a:lnTo>
                  <a:cubicBezTo>
                    <a:pt x="772112" y="1156545"/>
                    <a:pt x="726277" y="1202380"/>
                    <a:pt x="669737" y="1202380"/>
                  </a:cubicBezTo>
                  <a:lnTo>
                    <a:pt x="102376" y="1202380"/>
                  </a:lnTo>
                  <a:cubicBezTo>
                    <a:pt x="75224" y="1202380"/>
                    <a:pt x="49184" y="1191594"/>
                    <a:pt x="29985" y="1172395"/>
                  </a:cubicBezTo>
                  <a:cubicBezTo>
                    <a:pt x="10786" y="1153196"/>
                    <a:pt x="0" y="1127156"/>
                    <a:pt x="0" y="1100005"/>
                  </a:cubicBezTo>
                  <a:lnTo>
                    <a:pt x="0" y="102376"/>
                  </a:lnTo>
                  <a:cubicBezTo>
                    <a:pt x="0" y="75224"/>
                    <a:pt x="10786" y="49184"/>
                    <a:pt x="29985" y="29985"/>
                  </a:cubicBezTo>
                  <a:cubicBezTo>
                    <a:pt x="49184" y="10786"/>
                    <a:pt x="75224" y="0"/>
                    <a:pt x="102376" y="0"/>
                  </a:cubicBezTo>
                  <a:close/>
                </a:path>
              </a:pathLst>
            </a:custGeom>
            <a:blipFill>
              <a:blip r:embed="rId2"/>
              <a:stretch>
                <a:fillRect l="-53817" t="0" r="-5381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3555067" y="5230196"/>
            <a:ext cx="4095409" cy="5674735"/>
            <a:chOff x="0" y="0"/>
            <a:chExt cx="899901" cy="124693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99901" cy="1246933"/>
            </a:xfrm>
            <a:custGeom>
              <a:avLst/>
              <a:gdLst/>
              <a:ahLst/>
              <a:cxnLst/>
              <a:rect r="r" b="b" t="t" l="l"/>
              <a:pathLst>
                <a:path h="1246933" w="899901">
                  <a:moveTo>
                    <a:pt x="109643" y="0"/>
                  </a:moveTo>
                  <a:lnTo>
                    <a:pt x="790259" y="0"/>
                  </a:lnTo>
                  <a:cubicBezTo>
                    <a:pt x="819338" y="0"/>
                    <a:pt x="847226" y="11552"/>
                    <a:pt x="867788" y="32114"/>
                  </a:cubicBezTo>
                  <a:cubicBezTo>
                    <a:pt x="888350" y="52676"/>
                    <a:pt x="899901" y="80564"/>
                    <a:pt x="899901" y="109643"/>
                  </a:cubicBezTo>
                  <a:lnTo>
                    <a:pt x="899901" y="1137291"/>
                  </a:lnTo>
                  <a:cubicBezTo>
                    <a:pt x="899901" y="1166370"/>
                    <a:pt x="888350" y="1194258"/>
                    <a:pt x="867788" y="1214820"/>
                  </a:cubicBezTo>
                  <a:cubicBezTo>
                    <a:pt x="847226" y="1235382"/>
                    <a:pt x="819338" y="1246933"/>
                    <a:pt x="790259" y="1246933"/>
                  </a:cubicBezTo>
                  <a:lnTo>
                    <a:pt x="109643" y="1246933"/>
                  </a:lnTo>
                  <a:cubicBezTo>
                    <a:pt x="80564" y="1246933"/>
                    <a:pt x="52676" y="1235382"/>
                    <a:pt x="32114" y="1214820"/>
                  </a:cubicBezTo>
                  <a:cubicBezTo>
                    <a:pt x="11552" y="1194258"/>
                    <a:pt x="0" y="1166370"/>
                    <a:pt x="0" y="1137291"/>
                  </a:cubicBezTo>
                  <a:lnTo>
                    <a:pt x="0" y="109643"/>
                  </a:lnTo>
                  <a:cubicBezTo>
                    <a:pt x="0" y="80564"/>
                    <a:pt x="11552" y="52676"/>
                    <a:pt x="32114" y="32114"/>
                  </a:cubicBezTo>
                  <a:cubicBezTo>
                    <a:pt x="52676" y="11552"/>
                    <a:pt x="80564" y="0"/>
                    <a:pt x="109643" y="0"/>
                  </a:cubicBezTo>
                  <a:close/>
                </a:path>
              </a:pathLst>
            </a:custGeom>
            <a:blipFill>
              <a:blip r:embed="rId3"/>
              <a:stretch>
                <a:fillRect l="-42039" t="0" r="-65935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7849085" y="1308541"/>
            <a:ext cx="8618298" cy="73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11"/>
              </a:lnSpc>
            </a:pPr>
            <a:r>
              <a:rPr lang="en-US" sz="4967">
                <a:solidFill>
                  <a:srgbClr val="FFFFFF"/>
                </a:solidFill>
                <a:latin typeface="TT Norms Std Condensed"/>
                <a:ea typeface="TT Norms Std Condensed"/>
                <a:cs typeface="TT Norms Std Condensed"/>
                <a:sym typeface="TT Norms Std Condensed"/>
              </a:rPr>
              <a:t>ILP Strengths and Limitations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8309230" y="2718024"/>
            <a:ext cx="8950070" cy="2779954"/>
            <a:chOff x="0" y="0"/>
            <a:chExt cx="1399908" cy="4348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99908" cy="434821"/>
            </a:xfrm>
            <a:custGeom>
              <a:avLst/>
              <a:gdLst/>
              <a:ahLst/>
              <a:cxnLst/>
              <a:rect r="r" b="b" t="t" l="l"/>
              <a:pathLst>
                <a:path h="434821" w="1399908">
                  <a:moveTo>
                    <a:pt x="23355" y="0"/>
                  </a:moveTo>
                  <a:lnTo>
                    <a:pt x="1376552" y="0"/>
                  </a:lnTo>
                  <a:cubicBezTo>
                    <a:pt x="1389451" y="0"/>
                    <a:pt x="1399908" y="10457"/>
                    <a:pt x="1399908" y="23355"/>
                  </a:cubicBezTo>
                  <a:lnTo>
                    <a:pt x="1399908" y="411466"/>
                  </a:lnTo>
                  <a:cubicBezTo>
                    <a:pt x="1399908" y="417660"/>
                    <a:pt x="1397447" y="423601"/>
                    <a:pt x="1393067" y="427980"/>
                  </a:cubicBezTo>
                  <a:cubicBezTo>
                    <a:pt x="1388687" y="432360"/>
                    <a:pt x="1382747" y="434821"/>
                    <a:pt x="1376552" y="434821"/>
                  </a:cubicBezTo>
                  <a:lnTo>
                    <a:pt x="23355" y="434821"/>
                  </a:lnTo>
                  <a:cubicBezTo>
                    <a:pt x="10457" y="434821"/>
                    <a:pt x="0" y="424365"/>
                    <a:pt x="0" y="411466"/>
                  </a:cubicBezTo>
                  <a:lnTo>
                    <a:pt x="0" y="23355"/>
                  </a:lnTo>
                  <a:cubicBezTo>
                    <a:pt x="0" y="10457"/>
                    <a:pt x="10457" y="0"/>
                    <a:pt x="23355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399908" cy="5014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8650558" y="3153469"/>
            <a:ext cx="2829444" cy="61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b="true" sz="4422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Strengths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18719" y="3010594"/>
            <a:ext cx="5274152" cy="2109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27"/>
              </a:lnSpc>
            </a:pPr>
            <a:r>
              <a:rPr lang="en-US" sz="2799" spc="209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Interpretable rules, works with small datasets, uses background knowledge, and handles complex data.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8309230" y="6174253"/>
            <a:ext cx="8950070" cy="2166370"/>
            <a:chOff x="0" y="0"/>
            <a:chExt cx="1399908" cy="33884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399908" cy="338848"/>
            </a:xfrm>
            <a:custGeom>
              <a:avLst/>
              <a:gdLst/>
              <a:ahLst/>
              <a:cxnLst/>
              <a:rect r="r" b="b" t="t" l="l"/>
              <a:pathLst>
                <a:path h="338848" w="1399908">
                  <a:moveTo>
                    <a:pt x="23355" y="0"/>
                  </a:moveTo>
                  <a:lnTo>
                    <a:pt x="1376552" y="0"/>
                  </a:lnTo>
                  <a:cubicBezTo>
                    <a:pt x="1389451" y="0"/>
                    <a:pt x="1399908" y="10457"/>
                    <a:pt x="1399908" y="23355"/>
                  </a:cubicBezTo>
                  <a:lnTo>
                    <a:pt x="1399908" y="315493"/>
                  </a:lnTo>
                  <a:cubicBezTo>
                    <a:pt x="1399908" y="328392"/>
                    <a:pt x="1389451" y="338848"/>
                    <a:pt x="1376552" y="338848"/>
                  </a:cubicBezTo>
                  <a:lnTo>
                    <a:pt x="23355" y="338848"/>
                  </a:lnTo>
                  <a:cubicBezTo>
                    <a:pt x="10457" y="338848"/>
                    <a:pt x="0" y="328392"/>
                    <a:pt x="0" y="315493"/>
                  </a:cubicBezTo>
                  <a:lnTo>
                    <a:pt x="0" y="23355"/>
                  </a:lnTo>
                  <a:cubicBezTo>
                    <a:pt x="0" y="10457"/>
                    <a:pt x="10457" y="0"/>
                    <a:pt x="23355" y="0"/>
                  </a:cubicBezTo>
                  <a:close/>
                </a:path>
              </a:pathLst>
            </a:custGeom>
            <a:solidFill>
              <a:srgbClr val="23274B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66675"/>
              <a:ext cx="1399908" cy="4055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21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8650558" y="6533557"/>
            <a:ext cx="2829444" cy="61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b="true" sz="4422">
                <a:solidFill>
                  <a:srgbClr val="FFFFFF"/>
                </a:solidFill>
                <a:latin typeface="TT Norms Std Condensed Bold"/>
                <a:ea typeface="TT Norms Std Condensed Bold"/>
                <a:cs typeface="TT Norms Std Condensed Bold"/>
                <a:sym typeface="TT Norms Std Condensed Bold"/>
              </a:rPr>
              <a:t>Limitations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718719" y="6390682"/>
            <a:ext cx="5274152" cy="1522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76"/>
              </a:lnSpc>
            </a:pPr>
            <a:r>
              <a:rPr lang="en-US" sz="2699" spc="202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Computationally expensive, needs labeled examples, not ideal for numerical data.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042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1028700"/>
          <a:ext cx="16230600" cy="8229600"/>
        </p:xfrm>
        <a:graphic>
          <a:graphicData uri="http://schemas.openxmlformats.org/drawingml/2006/table">
            <a:tbl>
              <a:tblPr/>
              <a:tblGrid>
                <a:gridCol w="8115300"/>
                <a:gridCol w="8115300"/>
              </a:tblGrid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TT Norms Std Condensed Bold"/>
                          <a:ea typeface="TT Norms Std Condensed Bold"/>
                          <a:cs typeface="TT Norms Std Condensed Bold"/>
                          <a:sym typeface="TT Norms Std Condensed Bold"/>
                        </a:rPr>
                        <a:t>Clustering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599"/>
                        </a:lnSpc>
                        <a:defRPr/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TT Norms Std Condensed Bold"/>
                          <a:ea typeface="TT Norms Std Condensed Bold"/>
                          <a:cs typeface="TT Norms Std Condensed Bold"/>
                          <a:sym typeface="TT Norms Std Condensed Bold"/>
                        </a:rPr>
                        <a:t>ILP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Unsupervised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Supervised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Works with unlabeled data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Requires labeled data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Groups data into clusters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Generates logical rules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Hard to explain results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Highly explainable rules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16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Numerical feature-based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5039"/>
                        </a:lnSpc>
                        <a:defRPr/>
                      </a:pPr>
                      <a:r>
                        <a:rPr lang="en-US" sz="3599">
                          <a:solidFill>
                            <a:srgbClr val="FFFFFF"/>
                          </a:solidFill>
                          <a:latin typeface="TT Norms Std Condensed"/>
                          <a:ea typeface="TT Norms Std Condensed"/>
                          <a:cs typeface="TT Norms Std Condensed"/>
                          <a:sym typeface="TT Norms Std Condensed"/>
                        </a:rPr>
                        <a:t>Symbolic logic-based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2857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DAGfUS1vzxs</dc:identifier>
  <dcterms:modified xsi:type="dcterms:W3CDTF">2011-08-01T06:04:30Z</dcterms:modified>
  <cp:revision>1</cp:revision>
  <dc:title>Clustering and Inductive Logic Programming (ILP) </dc:title>
</cp:coreProperties>
</file>

<file path=docProps/thumbnail.jpeg>
</file>